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4" r:id="rId2"/>
    <p:sldId id="265" r:id="rId3"/>
    <p:sldId id="266" r:id="rId4"/>
    <p:sldId id="268" r:id="rId5"/>
    <p:sldId id="269" r:id="rId6"/>
    <p:sldId id="270" r:id="rId7"/>
    <p:sldId id="271" r:id="rId8"/>
    <p:sldId id="272" r:id="rId9"/>
    <p:sldId id="261" r:id="rId10"/>
    <p:sldId id="273" r:id="rId11"/>
    <p:sldId id="262" r:id="rId12"/>
    <p:sldId id="258" r:id="rId13"/>
    <p:sldId id="263" r:id="rId14"/>
    <p:sldId id="259" r:id="rId15"/>
    <p:sldId id="274" r:id="rId16"/>
    <p:sldId id="275" r:id="rId17"/>
    <p:sldId id="277" r:id="rId18"/>
    <p:sldId id="291" r:id="rId19"/>
    <p:sldId id="284" r:id="rId20"/>
    <p:sldId id="286" r:id="rId21"/>
    <p:sldId id="287" r:id="rId22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44" autoAdjust="0"/>
  </p:normalViewPr>
  <p:slideViewPr>
    <p:cSldViewPr>
      <p:cViewPr varScale="1">
        <p:scale>
          <a:sx n="80" d="100"/>
          <a:sy n="80" d="100"/>
        </p:scale>
        <p:origin x="63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2FEFB50C-F416-4444-9572-F085B7A3E6C9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C049D5D-80D6-4ED2-B710-615856A6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6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69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90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2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766372-56A6-449B-ADAD-7A6FAEA60C45}" type="slidenum">
              <a:rPr lang="en-US"/>
              <a:pPr/>
              <a:t>12</a:t>
            </a:fld>
            <a:endParaRPr lang="en-US"/>
          </a:p>
        </p:txBody>
      </p:sp>
      <p:sp>
        <p:nvSpPr>
          <p:cNvPr id="150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2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386DE-0F0F-4FD9-9A5A-FFC3C447C95F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8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6027F-41BB-47B4-B748-2372F555B4B3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EDD20-33E9-4AF4-A54B-142189C20011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98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706E7-81FE-4CFD-8B43-EE8BC9899365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213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201ED-E930-472E-A00D-ED60F296916F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819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AD3C2-1910-464D-89D2-969CB45DF82F}" type="datetime1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0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C2B5-C4E5-447B-A671-60657FC5646D}" type="datetime1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9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DBC0E-8E64-413C-887A-ED2568B1DAE0}" type="datetime1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602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7FB22-E2A1-4F6E-BB23-05D6E8B6D287}" type="datetime1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4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BDD33-8DD8-42D1-B9AC-DD2377769F69}" type="datetime1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65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58AC-8358-47CC-95AB-9857706C3CAC}" type="datetime1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5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BE86-3ECC-46A2-BC36-0981D9C982C1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6F106-D4CD-4B7B-B9C4-62368EA274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9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8245" y="0"/>
            <a:ext cx="9179011" cy="17516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0: Why Study Statistics?</a:t>
            </a:r>
            <a:br>
              <a:rPr lang="en-US" dirty="0" smtClean="0"/>
            </a:br>
            <a:r>
              <a:rPr lang="en-US" dirty="0" smtClean="0"/>
              <a:t>Chapter 1: An Introduction to Statistics and Statistical Inference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2" descr="Data &amp; Biostatistics - Last line of defense - statistic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866" y="1751620"/>
            <a:ext cx="6424788" cy="481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99497" y="6461177"/>
            <a:ext cx="374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http://vadlo.com/cartoons.php?id=71</a:t>
            </a:r>
          </a:p>
        </p:txBody>
      </p:sp>
    </p:spTree>
    <p:extLst>
      <p:ext uri="{BB962C8B-B14F-4D97-AF65-F5344CB8AC3E}">
        <p14:creationId xmlns:p14="http://schemas.microsoft.com/office/powerpoint/2010/main" val="396381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Types of Data, Graphing: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99"/>
            <a:ext cx="8458200" cy="5578475"/>
          </a:xfrm>
        </p:spPr>
        <p:txBody>
          <a:bodyPr>
            <a:normAutofit fontScale="77500" lnSpcReduction="20000"/>
          </a:bodyPr>
          <a:lstStyle/>
          <a:p>
            <a:r>
              <a:rPr lang="en-US" sz="3800" dirty="0" smtClean="0"/>
              <a:t>Section 2.1 Classify variables as</a:t>
            </a:r>
          </a:p>
          <a:p>
            <a:pPr lvl="1"/>
            <a:r>
              <a:rPr lang="en-US" sz="3800" dirty="0" smtClean="0"/>
              <a:t>Number of characteristics</a:t>
            </a:r>
          </a:p>
          <a:p>
            <a:pPr lvl="1"/>
            <a:r>
              <a:rPr lang="en-US" sz="3800" dirty="0" smtClean="0"/>
              <a:t>Categorical or numerical</a:t>
            </a:r>
          </a:p>
          <a:p>
            <a:r>
              <a:rPr lang="en-US" sz="3800" dirty="0" smtClean="0"/>
              <a:t>Section 2.2 (very brief) Analyze </a:t>
            </a:r>
            <a:r>
              <a:rPr lang="en-US" sz="3800" dirty="0"/>
              <a:t>the distribution of categorical variable:</a:t>
            </a:r>
          </a:p>
          <a:p>
            <a:pPr lvl="1"/>
            <a:r>
              <a:rPr lang="en-US" sz="3800" dirty="0"/>
              <a:t>Bar Graphs</a:t>
            </a:r>
          </a:p>
          <a:p>
            <a:pPr lvl="1"/>
            <a:r>
              <a:rPr lang="en-US" sz="3800" dirty="0"/>
              <a:t>Pie Charts</a:t>
            </a:r>
          </a:p>
          <a:p>
            <a:r>
              <a:rPr lang="en-US" sz="3800" dirty="0" smtClean="0"/>
              <a:t>Section 2.3: Skip</a:t>
            </a:r>
          </a:p>
          <a:p>
            <a:r>
              <a:rPr lang="en-US" sz="3800" dirty="0" smtClean="0"/>
              <a:t>Section 2.4 Analyze </a:t>
            </a:r>
            <a:r>
              <a:rPr lang="en-US" sz="3800" dirty="0"/>
              <a:t>the distribution of quantitative variable:</a:t>
            </a:r>
          </a:p>
          <a:p>
            <a:pPr lvl="1"/>
            <a:r>
              <a:rPr lang="en-US" sz="3800" dirty="0"/>
              <a:t>Histogram</a:t>
            </a:r>
          </a:p>
          <a:p>
            <a:pPr lvl="1"/>
            <a:r>
              <a:rPr lang="en-US" sz="3800" dirty="0" smtClean="0"/>
              <a:t>Identify </a:t>
            </a:r>
            <a:r>
              <a:rPr lang="en-US" sz="3800" dirty="0"/>
              <a:t>the shape, center, and spread </a:t>
            </a:r>
          </a:p>
          <a:p>
            <a:pPr lvl="1"/>
            <a:r>
              <a:rPr lang="en-US" sz="3800" dirty="0"/>
              <a:t>Identify and describe any outliers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47"/>
            <a:ext cx="8229600" cy="900953"/>
          </a:xfrm>
        </p:spPr>
        <p:txBody>
          <a:bodyPr/>
          <a:lstStyle/>
          <a:p>
            <a:r>
              <a:rPr lang="en-US" dirty="0" smtClean="0"/>
              <a:t>Types of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638800"/>
          </a:xfrm>
        </p:spPr>
        <p:txBody>
          <a:bodyPr>
            <a:noAutofit/>
          </a:bodyPr>
          <a:lstStyle/>
          <a:p>
            <a:r>
              <a:rPr lang="en-US" dirty="0" smtClean="0"/>
              <a:t>Number</a:t>
            </a:r>
          </a:p>
          <a:p>
            <a:pPr lvl="1"/>
            <a:r>
              <a:rPr lang="en-US" sz="3200" dirty="0" smtClean="0"/>
              <a:t>univariate</a:t>
            </a:r>
          </a:p>
          <a:p>
            <a:pPr lvl="1"/>
            <a:r>
              <a:rPr lang="en-US" sz="3200" dirty="0" smtClean="0"/>
              <a:t>bivariate</a:t>
            </a:r>
          </a:p>
          <a:p>
            <a:pPr lvl="1"/>
            <a:r>
              <a:rPr lang="en-US" sz="3200" dirty="0" smtClean="0"/>
              <a:t>multivariate</a:t>
            </a:r>
          </a:p>
          <a:p>
            <a:r>
              <a:rPr lang="en-US" dirty="0" smtClean="0"/>
              <a:t>Type</a:t>
            </a:r>
          </a:p>
          <a:p>
            <a:pPr lvl="1"/>
            <a:r>
              <a:rPr lang="en-US" sz="3200" dirty="0" smtClean="0"/>
              <a:t>Categorical</a:t>
            </a:r>
          </a:p>
          <a:p>
            <a:pPr lvl="1"/>
            <a:r>
              <a:rPr lang="en-US" sz="3200" dirty="0" smtClean="0"/>
              <a:t>Numerical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5" descr="kokos_02_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524" y="3696303"/>
            <a:ext cx="5105400" cy="266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41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06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2800" dirty="0"/>
              <a:t> Who</a:t>
            </a:r>
            <a:r>
              <a:rPr lang="en-US" sz="12800" dirty="0" smtClean="0"/>
              <a:t>?</a:t>
            </a:r>
          </a:p>
          <a:p>
            <a:pPr marL="400050" lvl="1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1200" dirty="0" smtClean="0"/>
              <a:t>What cases do the data describe?</a:t>
            </a:r>
          </a:p>
          <a:p>
            <a:pPr marL="400050" lvl="1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1200" dirty="0" smtClean="0"/>
              <a:t>How many cases? </a:t>
            </a:r>
          </a:p>
          <a:p>
            <a:pPr marL="0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2800" dirty="0" smtClean="0"/>
              <a:t> What?</a:t>
            </a:r>
          </a:p>
          <a:p>
            <a:pPr marL="400050" lvl="1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1200" dirty="0" smtClean="0"/>
              <a:t>How many variables?</a:t>
            </a:r>
          </a:p>
          <a:p>
            <a:pPr marL="400050" lvl="1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1200" dirty="0" smtClean="0"/>
              <a:t>What is the exact definition of each variable?</a:t>
            </a:r>
          </a:p>
          <a:p>
            <a:pPr marL="400050" lvl="1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1200" dirty="0" smtClean="0"/>
              <a:t>What is the unit of measurement for each variable? </a:t>
            </a:r>
            <a:endParaRPr lang="en-US" sz="11200" dirty="0"/>
          </a:p>
          <a:p>
            <a:pPr marL="0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2800" dirty="0"/>
              <a:t> Why</a:t>
            </a:r>
            <a:r>
              <a:rPr lang="en-US" sz="12800" dirty="0" smtClean="0"/>
              <a:t>?</a:t>
            </a:r>
          </a:p>
          <a:p>
            <a:pPr marL="400050" lvl="1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1200" dirty="0" smtClean="0"/>
              <a:t>What is the purpose of the data?</a:t>
            </a:r>
          </a:p>
          <a:p>
            <a:pPr marL="400050" lvl="1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1200" dirty="0" smtClean="0"/>
              <a:t>What questions are being asked?</a:t>
            </a:r>
          </a:p>
          <a:p>
            <a:pPr marL="400050" lvl="1" indent="0">
              <a:lnSpc>
                <a:spcPct val="120000"/>
              </a:lnSpc>
              <a:buSzPct val="100000"/>
              <a:buFont typeface="Calibri" pitchFamily="34" charset="0"/>
              <a:buChar char="•"/>
            </a:pPr>
            <a:r>
              <a:rPr lang="en-US" sz="11200" dirty="0" smtClean="0"/>
              <a:t>Are the variables suitable? </a:t>
            </a:r>
            <a:endParaRPr lang="en-US" sz="11200" dirty="0"/>
          </a:p>
          <a:p>
            <a:pPr marL="327025" lvl="1" indent="0">
              <a:lnSpc>
                <a:spcPct val="130000"/>
              </a:lnSpc>
              <a:buFont typeface="Wingdings" pitchFamily="2" charset="2"/>
              <a:buChar char="q"/>
            </a:pPr>
            <a:endParaRPr lang="en-US" dirty="0"/>
          </a:p>
        </p:txBody>
      </p:sp>
      <p:sp>
        <p:nvSpPr>
          <p:cNvPr id="148685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/>
              <a:t>To better understand a data set, ask: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289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Categorical Variables</a:t>
            </a:r>
          </a:p>
          <a:p>
            <a:pPr lvl="1"/>
            <a:r>
              <a:rPr lang="en-US" sz="3200" dirty="0" smtClean="0"/>
              <a:t>Pie charts</a:t>
            </a:r>
          </a:p>
          <a:p>
            <a:pPr lvl="1"/>
            <a:r>
              <a:rPr lang="en-US" sz="3200" dirty="0" smtClean="0"/>
              <a:t>Bar graphs</a:t>
            </a:r>
          </a:p>
          <a:p>
            <a:r>
              <a:rPr lang="en-US" dirty="0" smtClean="0"/>
              <a:t>Quantitative Variables</a:t>
            </a:r>
          </a:p>
          <a:p>
            <a:pPr lvl="1"/>
            <a:r>
              <a:rPr lang="en-US" sz="3200" dirty="0" smtClean="0"/>
              <a:t>Histograms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6F106-D4CD-4B7B-B9C4-62368EA274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9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Examining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any graph of data, look for the </a:t>
            </a:r>
            <a:r>
              <a:rPr lang="en-US" dirty="0">
                <a:solidFill>
                  <a:srgbClr val="FF0000"/>
                </a:solidFill>
              </a:rPr>
              <a:t>overall pattern </a:t>
            </a:r>
            <a:r>
              <a:rPr lang="en-US" dirty="0"/>
              <a:t>and for </a:t>
            </a:r>
            <a:r>
              <a:rPr lang="en-US" dirty="0" smtClean="0"/>
              <a:t>striking </a:t>
            </a:r>
            <a:r>
              <a:rPr lang="en-US" dirty="0">
                <a:solidFill>
                  <a:srgbClr val="FF0000"/>
                </a:solidFill>
              </a:rPr>
              <a:t>deviations</a:t>
            </a:r>
            <a:r>
              <a:rPr lang="en-US" dirty="0"/>
              <a:t> from that pattern</a:t>
            </a:r>
            <a:r>
              <a:rPr lang="en-US" dirty="0" smtClean="0"/>
              <a:t>.</a:t>
            </a:r>
          </a:p>
          <a:p>
            <a:r>
              <a:rPr lang="en-US" dirty="0"/>
              <a:t>You can describe the overall pattern by its </a:t>
            </a:r>
            <a:r>
              <a:rPr lang="en-US" dirty="0">
                <a:solidFill>
                  <a:srgbClr val="FF0000"/>
                </a:solidFill>
              </a:rPr>
              <a:t>shape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center</a:t>
            </a:r>
            <a:r>
              <a:rPr lang="en-US" dirty="0" smtClean="0"/>
              <a:t>, and </a:t>
            </a:r>
            <a:r>
              <a:rPr lang="en-US" dirty="0">
                <a:solidFill>
                  <a:srgbClr val="FF0000"/>
                </a:solidFill>
              </a:rPr>
              <a:t>spread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the </a:t>
            </a:r>
            <a:r>
              <a:rPr lang="en-US" dirty="0" smtClean="0">
                <a:solidFill>
                  <a:srgbClr val="FF0000"/>
                </a:solidFill>
              </a:rPr>
              <a:t>shape</a:t>
            </a:r>
            <a:r>
              <a:rPr lang="en-US" dirty="0" smtClean="0"/>
              <a:t>, look at the </a:t>
            </a:r>
            <a:r>
              <a:rPr lang="en-US" dirty="0" smtClean="0">
                <a:solidFill>
                  <a:srgbClr val="FF0000"/>
                </a:solidFill>
              </a:rPr>
              <a:t>number of peaks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symmetry</a:t>
            </a:r>
            <a:r>
              <a:rPr lang="en-US" dirty="0" smtClean="0"/>
              <a:t>.</a:t>
            </a:r>
          </a:p>
          <a:p>
            <a:r>
              <a:rPr lang="en-US" dirty="0"/>
              <a:t>An important kind of deviation is an </a:t>
            </a:r>
            <a:r>
              <a:rPr lang="en-US" dirty="0">
                <a:solidFill>
                  <a:srgbClr val="FF0000"/>
                </a:solidFill>
              </a:rPr>
              <a:t>outlier</a:t>
            </a:r>
            <a:r>
              <a:rPr lang="en-US" dirty="0"/>
              <a:t>, an </a:t>
            </a:r>
            <a:r>
              <a:rPr lang="en-US" dirty="0" smtClean="0"/>
              <a:t>individual that </a:t>
            </a:r>
            <a:r>
              <a:rPr lang="en-US" dirty="0"/>
              <a:t>falls outside the overall pattern.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49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Distribution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282575" lvl="1" indent="-282575">
                  <a:buNone/>
                </a:pPr>
                <a:r>
                  <a:rPr lang="en-US" sz="3200" dirty="0" smtClean="0"/>
                  <a:t>The </a:t>
                </a:r>
                <a:r>
                  <a:rPr lang="en-US" sz="3200" dirty="0"/>
                  <a:t>possible values and how often that it takes these </a:t>
                </a:r>
                <a:r>
                  <a:rPr lang="en-US" sz="3200" dirty="0" smtClean="0"/>
                  <a:t>values.</a:t>
                </a:r>
              </a:p>
              <a:p>
                <a:pPr marL="57150" indent="-457200"/>
                <a:r>
                  <a:rPr lang="en-US" sz="3600" dirty="0" smtClean="0"/>
                  <a:t>The </a:t>
                </a:r>
                <a:r>
                  <a:rPr lang="en-US" sz="3600" dirty="0" smtClean="0">
                    <a:solidFill>
                      <a:srgbClr val="C00000"/>
                    </a:solidFill>
                  </a:rPr>
                  <a:t>label</a:t>
                </a:r>
                <a:r>
                  <a:rPr lang="en-US" sz="3600" dirty="0" smtClean="0"/>
                  <a:t> or </a:t>
                </a:r>
                <a:r>
                  <a:rPr lang="en-US" sz="3600" dirty="0" smtClean="0">
                    <a:solidFill>
                      <a:srgbClr val="C00000"/>
                    </a:solidFill>
                  </a:rPr>
                  <a:t>class</a:t>
                </a:r>
                <a:r>
                  <a:rPr lang="en-US" sz="3600" dirty="0" smtClean="0"/>
                  <a:t> is the category of the data.</a:t>
                </a:r>
              </a:p>
              <a:p>
                <a:pPr marL="57150" indent="-457200"/>
                <a:r>
                  <a:rPr lang="en-US" sz="3600" dirty="0" smtClean="0"/>
                  <a:t>The </a:t>
                </a:r>
                <a:r>
                  <a:rPr lang="en-US" sz="3600" dirty="0" smtClean="0">
                    <a:solidFill>
                      <a:srgbClr val="C00000"/>
                    </a:solidFill>
                  </a:rPr>
                  <a:t>frequency</a:t>
                </a:r>
                <a:r>
                  <a:rPr lang="en-US" sz="3600" dirty="0" smtClean="0"/>
                  <a:t> is the count.</a:t>
                </a:r>
              </a:p>
              <a:p>
                <a:pPr marL="57150" indent="-457200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Relative</m:t>
                    </m:r>
                    <m:r>
                      <m:rPr>
                        <m:nor/>
                      </m:rPr>
                      <a:rPr lang="en-US" sz="36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sz="36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Frequency</m:t>
                    </m:r>
                    <m:r>
                      <m:rPr>
                        <m:nor/>
                      </m:rP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frequency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count</m:t>
                        </m:r>
                      </m:den>
                    </m:f>
                  </m:oMath>
                </a14:m>
                <a:endParaRPr lang="en-US" sz="3600" dirty="0" smtClean="0"/>
              </a:p>
              <a:p>
                <a:pPr marL="282575" lvl="1" indent="-282575">
                  <a:buNone/>
                </a:pPr>
                <a:endParaRPr lang="en-US" sz="32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00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9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Categorical Variables - 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distribution of a categorical variable lists the </a:t>
            </a:r>
            <a:r>
              <a:rPr lang="en-US" dirty="0" smtClean="0"/>
              <a:t>categories and </a:t>
            </a:r>
            <a:r>
              <a:rPr lang="en-US" dirty="0"/>
              <a:t>gives the </a:t>
            </a:r>
            <a:r>
              <a:rPr lang="en-US" dirty="0">
                <a:solidFill>
                  <a:srgbClr val="FF0000"/>
                </a:solidFill>
              </a:rPr>
              <a:t>count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percent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FF0000"/>
                </a:solidFill>
              </a:rPr>
              <a:t>frequency</a:t>
            </a:r>
            <a:r>
              <a:rPr lang="en-US" dirty="0" smtClean="0"/>
              <a:t> of </a:t>
            </a:r>
            <a:r>
              <a:rPr lang="en-US" dirty="0"/>
              <a:t>individuals who fall into each </a:t>
            </a:r>
            <a:r>
              <a:rPr lang="en-US" dirty="0" smtClean="0"/>
              <a:t>category.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Pie </a:t>
            </a:r>
            <a:r>
              <a:rPr lang="en-US" dirty="0">
                <a:solidFill>
                  <a:srgbClr val="FF0000"/>
                </a:solidFill>
              </a:rPr>
              <a:t>charts</a:t>
            </a:r>
            <a:r>
              <a:rPr lang="en-US" dirty="0"/>
              <a:t> show the distribution of a categorical variable </a:t>
            </a:r>
            <a:r>
              <a:rPr lang="en-US" dirty="0" smtClean="0"/>
              <a:t>as </a:t>
            </a:r>
            <a:r>
              <a:rPr lang="en-US" dirty="0"/>
              <a:t>a </a:t>
            </a:r>
            <a:r>
              <a:rPr lang="en-US" dirty="0" smtClean="0"/>
              <a:t>“pie” </a:t>
            </a:r>
            <a:r>
              <a:rPr lang="en-US" dirty="0"/>
              <a:t>whose slices are sized by the counts or </a:t>
            </a:r>
            <a:r>
              <a:rPr lang="en-US" dirty="0" err="1"/>
              <a:t>percents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dirty="0"/>
              <a:t>the categories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Bar </a:t>
            </a:r>
            <a:r>
              <a:rPr lang="en-US" dirty="0">
                <a:solidFill>
                  <a:srgbClr val="FF0000"/>
                </a:solidFill>
              </a:rPr>
              <a:t>graphs</a:t>
            </a:r>
            <a:r>
              <a:rPr lang="en-US" dirty="0"/>
              <a:t> represent categories as bars whose </a:t>
            </a:r>
            <a:r>
              <a:rPr lang="en-US" dirty="0" smtClean="0"/>
              <a:t>heights show </a:t>
            </a:r>
            <a:r>
              <a:rPr lang="en-US" dirty="0"/>
              <a:t>the category counts or </a:t>
            </a:r>
            <a:r>
              <a:rPr lang="en-US" dirty="0" err="1"/>
              <a:t>percents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6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Quantitative Variable: </a:t>
            </a:r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Histograms </a:t>
            </a:r>
            <a:r>
              <a:rPr lang="en-US" dirty="0"/>
              <a:t>show the distribution of a </a:t>
            </a:r>
            <a:r>
              <a:rPr lang="en-US" dirty="0" smtClean="0"/>
              <a:t>quantitative variable </a:t>
            </a:r>
            <a:r>
              <a:rPr lang="en-US" dirty="0"/>
              <a:t>by using bars.  </a:t>
            </a:r>
            <a:r>
              <a:rPr lang="en-US" dirty="0" smtClean="0"/>
              <a:t>Remember to always include the summary table. </a:t>
            </a:r>
          </a:p>
          <a:p>
            <a:pPr marL="0" indent="0">
              <a:buNone/>
            </a:pPr>
            <a:r>
              <a:rPr lang="en-US" dirty="0" smtClean="0"/>
              <a:t>Procedure – discrete (small number of values)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Calculate the frequency </a:t>
            </a:r>
            <a:r>
              <a:rPr lang="en-US" dirty="0" smtClean="0"/>
              <a:t>distribution and/or </a:t>
            </a:r>
            <a:r>
              <a:rPr lang="en-US" dirty="0"/>
              <a:t>relative frequency of each x value.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Mark the possible x values on the x-axis.</a:t>
            </a:r>
          </a:p>
          <a:p>
            <a:pPr marL="514350" indent="-514350">
              <a:buAutoNum type="arabicPeriod"/>
            </a:pPr>
            <a:r>
              <a:rPr lang="en-US" dirty="0"/>
              <a:t>Above each value, draw a rectangle whose height is the frequency (or relative frequency) of that value.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Shapes of Histograms - Number</a:t>
            </a:r>
            <a:endParaRPr lang="en-US" dirty="0"/>
          </a:p>
        </p:txBody>
      </p:sp>
      <p:pic>
        <p:nvPicPr>
          <p:cNvPr id="7" name="Picture 8" descr="F02_02_14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r="50478" b="78003"/>
          <a:stretch>
            <a:fillRect/>
          </a:stretch>
        </p:blipFill>
        <p:spPr bwMode="auto">
          <a:xfrm>
            <a:off x="533400" y="1371600"/>
            <a:ext cx="3657600" cy="1332260"/>
          </a:xfrm>
          <a:prstGeom prst="rect">
            <a:avLst/>
          </a:prstGeom>
          <a:noFill/>
        </p:spPr>
      </p:pic>
      <p:pic>
        <p:nvPicPr>
          <p:cNvPr id="4" name="Picture 8" descr="F02_02_14a"/>
          <p:cNvPicPr>
            <a:picLocks noChangeAspect="1" noChangeArrowheads="1"/>
          </p:cNvPicPr>
          <p:nvPr/>
        </p:nvPicPr>
        <p:blipFill>
          <a:blip r:embed="rId2" cstate="print"/>
          <a:srcRect l="48490" t="72971" b="3125"/>
          <a:stretch>
            <a:fillRect/>
          </a:stretch>
        </p:blipFill>
        <p:spPr bwMode="auto">
          <a:xfrm>
            <a:off x="4876800" y="1295400"/>
            <a:ext cx="3804465" cy="1447800"/>
          </a:xfrm>
          <a:prstGeom prst="rect">
            <a:avLst/>
          </a:prstGeom>
          <a:noFill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3124200"/>
            <a:ext cx="3962400" cy="3143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6488668"/>
            <a:ext cx="7646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http://www.particleandfibretoxicology.com/content/6/1/6/figure/F1?highres=y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4400" y="2743200"/>
            <a:ext cx="17365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Symmetric</a:t>
            </a:r>
          </a:p>
          <a:p>
            <a:r>
              <a:rPr lang="en-US" sz="2800" dirty="0" err="1" smtClean="0"/>
              <a:t>unimodal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324600" y="2743200"/>
            <a:ext cx="13740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bimodal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5867400"/>
            <a:ext cx="1863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multimodal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Shapes of Histograms (cont)</a:t>
            </a:r>
            <a:endParaRPr lang="en-US" dirty="0"/>
          </a:p>
        </p:txBody>
      </p:sp>
      <p:pic>
        <p:nvPicPr>
          <p:cNvPr id="7" name="Picture 8" descr="F02_02_14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5771" b="54099"/>
          <a:stretch>
            <a:fillRect/>
          </a:stretch>
        </p:blipFill>
        <p:spPr bwMode="auto">
          <a:xfrm>
            <a:off x="0" y="3733800"/>
            <a:ext cx="8770715" cy="1447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5334000"/>
            <a:ext cx="2728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Positively skewed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257800" y="5334000"/>
            <a:ext cx="2878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Negatively skewed</a:t>
            </a:r>
            <a:endParaRPr lang="en-US" sz="2800" dirty="0"/>
          </a:p>
        </p:txBody>
      </p:sp>
      <p:pic>
        <p:nvPicPr>
          <p:cNvPr id="6" name="Picture 8" descr="F02_02_14a"/>
          <p:cNvPicPr>
            <a:picLocks noChangeAspect="1" noChangeArrowheads="1"/>
          </p:cNvPicPr>
          <p:nvPr/>
        </p:nvPicPr>
        <p:blipFill>
          <a:blip r:embed="rId2" cstate="print"/>
          <a:srcRect r="50478" b="78003"/>
          <a:stretch>
            <a:fillRect/>
          </a:stretch>
        </p:blipFill>
        <p:spPr bwMode="auto">
          <a:xfrm>
            <a:off x="2209800" y="1143000"/>
            <a:ext cx="3657600" cy="133226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00400" y="2667000"/>
            <a:ext cx="1736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Symmetric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55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0,1: Introduction</a:t>
            </a:r>
            <a:r>
              <a:rPr lang="en-US" dirty="0" smtClean="0"/>
              <a:t>: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53000"/>
          </a:xfrm>
        </p:spPr>
        <p:txBody>
          <a:bodyPr>
            <a:normAutofit/>
          </a:bodyPr>
          <a:lstStyle/>
          <a:p>
            <a:r>
              <a:rPr lang="en-US" dirty="0"/>
              <a:t>Create your own definition of </a:t>
            </a:r>
            <a:r>
              <a:rPr lang="en-US" dirty="0" smtClean="0"/>
              <a:t>statistics.</a:t>
            </a:r>
            <a:endParaRPr lang="en-US" dirty="0"/>
          </a:p>
          <a:p>
            <a:r>
              <a:rPr lang="en-US" dirty="0" smtClean="0"/>
              <a:t>State some applications of Statistics for your field.</a:t>
            </a:r>
          </a:p>
          <a:p>
            <a:r>
              <a:rPr lang="en-US" dirty="0" smtClean="0"/>
              <a:t>State the branches of statistics and briefly describe each one.</a:t>
            </a:r>
          </a:p>
          <a:p>
            <a:r>
              <a:rPr lang="en-US" dirty="0" smtClean="0"/>
              <a:t>Define: Population, sample, variable</a:t>
            </a:r>
          </a:p>
          <a:p>
            <a:r>
              <a:rPr lang="en-US" dirty="0" smtClean="0"/>
              <a:t>Differentiate between probability and statistics.</a:t>
            </a:r>
          </a:p>
          <a:p>
            <a:r>
              <a:rPr lang="en-US" dirty="0" smtClean="0"/>
              <a:t>Be able to solve word problems in statistics.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Shapes of Histograms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5" descr="kokos_02_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1366120"/>
            <a:ext cx="2705100" cy="1679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31751" y="3140491"/>
            <a:ext cx="34613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Normal distribution</a:t>
            </a:r>
            <a:endParaRPr lang="en-US" sz="3200" dirty="0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924" y="4078011"/>
            <a:ext cx="3065654" cy="1843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23077" y="6093251"/>
            <a:ext cx="20173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Heavy Tails</a:t>
            </a:r>
            <a:endParaRPr lang="en-US" sz="3200" dirty="0"/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967" y="4120086"/>
            <a:ext cx="2891825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176516" y="6136700"/>
            <a:ext cx="1804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Light Tails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9292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0658" name="Picture 2" descr="Histogram of number of redirects for links. The vast majority have one or two wrappers around the real li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98123"/>
            <a:ext cx="6849533" cy="513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31217" y="6375145"/>
            <a:ext cx="41302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http://ewencp.org/blog/url-reshorteners/</a:t>
            </a:r>
          </a:p>
        </p:txBody>
      </p:sp>
    </p:spTree>
    <p:extLst>
      <p:ext uri="{BB962C8B-B14F-4D97-AF65-F5344CB8AC3E}">
        <p14:creationId xmlns:p14="http://schemas.microsoft.com/office/powerpoint/2010/main" val="91693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 smtClean="0"/>
          </a:p>
          <a:p>
            <a:pPr lvl="1"/>
            <a:r>
              <a:rPr lang="en-US" sz="3200" dirty="0" smtClean="0"/>
              <a:t>Collection</a:t>
            </a:r>
          </a:p>
          <a:p>
            <a:pPr lvl="1"/>
            <a:r>
              <a:rPr lang="en-US" sz="3200" dirty="0" smtClean="0"/>
              <a:t>Organization</a:t>
            </a:r>
          </a:p>
          <a:p>
            <a:pPr lvl="1"/>
            <a:r>
              <a:rPr lang="en-US" sz="3200" dirty="0" smtClean="0"/>
              <a:t>Analysis</a:t>
            </a:r>
          </a:p>
          <a:p>
            <a:pPr lvl="1"/>
            <a:r>
              <a:rPr lang="en-US" sz="3200" dirty="0" smtClean="0"/>
              <a:t>Interpretation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Branches of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r>
              <a:rPr lang="en-US" dirty="0" smtClean="0"/>
              <a:t>Collection of data</a:t>
            </a:r>
          </a:p>
          <a:p>
            <a:r>
              <a:rPr lang="en-US" dirty="0" smtClean="0"/>
              <a:t>Descriptive Statistics</a:t>
            </a:r>
          </a:p>
          <a:p>
            <a:pPr lvl="1"/>
            <a:r>
              <a:rPr lang="en-US" altLang="en-US" sz="3200" dirty="0"/>
              <a:t>Graphical and numerical methods used to describe, organize, and summarize data</a:t>
            </a:r>
            <a:r>
              <a:rPr lang="en-US" altLang="en-US" sz="3200" dirty="0" smtClean="0"/>
              <a:t>.</a:t>
            </a:r>
            <a:endParaRPr lang="en-US" sz="3200" dirty="0" smtClean="0"/>
          </a:p>
          <a:p>
            <a:r>
              <a:rPr lang="en-US" dirty="0" smtClean="0"/>
              <a:t>Inferential Statistics</a:t>
            </a:r>
          </a:p>
          <a:p>
            <a:pPr lvl="1"/>
            <a:r>
              <a:rPr lang="en-US" altLang="en-US" sz="3200" dirty="0"/>
              <a:t>Techniques and methods used to analyze a small, specific set of data in order to draw a conclusion about a large, more general collection of data</a:t>
            </a:r>
            <a:r>
              <a:rPr lang="en-US" altLang="en-US" sz="3200" dirty="0" smtClean="0"/>
              <a:t>.</a:t>
            </a:r>
            <a:endParaRPr lang="en-US" alt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7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 smtClean="0"/>
              <a:t>Inferential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807075"/>
          </a:xfrm>
        </p:spPr>
        <p:txBody>
          <a:bodyPr>
            <a:noAutofit/>
          </a:bodyPr>
          <a:lstStyle/>
          <a:p>
            <a:r>
              <a:rPr lang="en-US" dirty="0" smtClean="0"/>
              <a:t>Claim</a:t>
            </a:r>
          </a:p>
          <a:p>
            <a:pPr lvl="1"/>
            <a:r>
              <a:rPr lang="en-US" sz="3200" dirty="0" smtClean="0"/>
              <a:t>Status Quo</a:t>
            </a:r>
          </a:p>
          <a:p>
            <a:r>
              <a:rPr lang="en-US" dirty="0" smtClean="0"/>
              <a:t>Experiment</a:t>
            </a:r>
          </a:p>
          <a:p>
            <a:pPr lvl="1"/>
            <a:r>
              <a:rPr lang="en-US" sz="3200" dirty="0" smtClean="0"/>
              <a:t>Check claim</a:t>
            </a:r>
          </a:p>
          <a:p>
            <a:r>
              <a:rPr lang="en-US" dirty="0" smtClean="0"/>
              <a:t>Likelihood</a:t>
            </a:r>
          </a:p>
          <a:p>
            <a:pPr lvl="1"/>
            <a:r>
              <a:rPr lang="en-US" sz="3200" dirty="0" smtClean="0"/>
              <a:t>How likely is the experimental result consistent with the claim?</a:t>
            </a:r>
          </a:p>
          <a:p>
            <a:r>
              <a:rPr lang="en-US" dirty="0" smtClean="0"/>
              <a:t>Conclusion</a:t>
            </a:r>
          </a:p>
          <a:p>
            <a:pPr lvl="1"/>
            <a:r>
              <a:rPr lang="en-US" sz="3200" dirty="0" smtClean="0"/>
              <a:t>The outcome is reasonable</a:t>
            </a:r>
          </a:p>
          <a:p>
            <a:pPr lvl="1"/>
            <a:r>
              <a:rPr lang="en-US" sz="3200" dirty="0" smtClean="0"/>
              <a:t>The outcome is rare.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91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38"/>
            <a:ext cx="8229600" cy="1143000"/>
          </a:xfrm>
        </p:spPr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txBody>
          <a:bodyPr>
            <a:normAutofit/>
          </a:bodyPr>
          <a:lstStyle/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population</a:t>
            </a:r>
            <a:r>
              <a:rPr lang="en-US" altLang="en-US" dirty="0"/>
              <a:t> is the entire collection of individuals or objects to be considered or studied.</a:t>
            </a:r>
          </a:p>
          <a:p>
            <a:r>
              <a:rPr lang="en-US" altLang="en-US" dirty="0"/>
              <a:t>A </a:t>
            </a:r>
            <a:r>
              <a:rPr lang="en-US" altLang="en-US" dirty="0">
                <a:solidFill>
                  <a:srgbClr val="C00000"/>
                </a:solidFill>
              </a:rPr>
              <a:t>sample</a:t>
            </a:r>
            <a:r>
              <a:rPr lang="en-US" altLang="en-US" dirty="0"/>
              <a:t> is a subset of the entire population, a small selection of individuals or objects taken from the entire collection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vs. Statistics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5" descr="kokos_01_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858467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88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Trail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Find the </a:t>
            </a:r>
            <a:r>
              <a:rPr lang="en-US" altLang="en-US" i="1" dirty="0">
                <a:solidFill>
                  <a:srgbClr val="C00000"/>
                </a:solidFill>
              </a:rPr>
              <a:t>keywords</a:t>
            </a:r>
            <a:r>
              <a:rPr lang="en-US" alt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Correctly </a:t>
            </a:r>
            <a:r>
              <a:rPr lang="en-US" altLang="en-US" i="1" dirty="0">
                <a:solidFill>
                  <a:srgbClr val="C00000"/>
                </a:solidFill>
              </a:rPr>
              <a:t>translate</a:t>
            </a:r>
            <a:r>
              <a:rPr lang="en-US" altLang="en-US" i="1" dirty="0"/>
              <a:t> </a:t>
            </a:r>
            <a:r>
              <a:rPr lang="en-US" altLang="en-US" dirty="0"/>
              <a:t>these words </a:t>
            </a:r>
            <a:r>
              <a:rPr lang="en-US" altLang="en-US" dirty="0" smtClean="0"/>
              <a:t>in </a:t>
            </a:r>
            <a:r>
              <a:rPr lang="en-US" altLang="en-US" dirty="0"/>
              <a:t>statistics</a:t>
            </a:r>
            <a:r>
              <a:rPr lang="en-US" alt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Determine the applicable </a:t>
            </a:r>
            <a:r>
              <a:rPr lang="en-US" altLang="en-US" i="1" dirty="0" smtClean="0">
                <a:solidFill>
                  <a:srgbClr val="C00000"/>
                </a:solidFill>
              </a:rPr>
              <a:t>concepts</a:t>
            </a:r>
            <a:r>
              <a:rPr lang="en-US" alt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Develop a </a:t>
            </a:r>
            <a:r>
              <a:rPr lang="en-US" altLang="en-US" i="1" dirty="0">
                <a:solidFill>
                  <a:srgbClr val="C00000"/>
                </a:solidFill>
              </a:rPr>
              <a:t>vision</a:t>
            </a:r>
            <a:r>
              <a:rPr lang="en-US" altLang="en-US" dirty="0"/>
              <a:t>, or strategy, </a:t>
            </a:r>
            <a:r>
              <a:rPr lang="en-US" altLang="en-US" dirty="0" smtClean="0"/>
              <a:t>for </a:t>
            </a:r>
            <a:r>
              <a:rPr lang="en-US" altLang="en-US" dirty="0"/>
              <a:t>the solution.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>
                <a:solidFill>
                  <a:srgbClr val="C00000"/>
                </a:solidFill>
              </a:rPr>
              <a:t>Solve</a:t>
            </a:r>
            <a:r>
              <a:rPr lang="en-US" altLang="en-US" dirty="0" smtClean="0"/>
              <a:t> the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5011" y="15338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2: Tables and Graphs for Summarizing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7189" y="1254962"/>
            <a:ext cx="4419600" cy="48063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0" y="6019860"/>
            <a:ext cx="6432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https://www.cartoonstock.com/cartoonview.asp?catref=pknn1230</a:t>
            </a:r>
          </a:p>
        </p:txBody>
      </p:sp>
    </p:spTree>
    <p:extLst>
      <p:ext uri="{BB962C8B-B14F-4D97-AF65-F5344CB8AC3E}">
        <p14:creationId xmlns:p14="http://schemas.microsoft.com/office/powerpoint/2010/main" val="166715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714</Words>
  <Application>Microsoft Office PowerPoint</Application>
  <PresentationFormat>On-screen Show (4:3)</PresentationFormat>
  <Paragraphs>142</Paragraphs>
  <Slides>21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 Math</vt:lpstr>
      <vt:lpstr>Wingdings</vt:lpstr>
      <vt:lpstr>Office Theme</vt:lpstr>
      <vt:lpstr>Chapter 0: Why Study Statistics? Chapter 1: An Introduction to Statistics and Statistical Inference</vt:lpstr>
      <vt:lpstr>0,1: Introduction: Goals</vt:lpstr>
      <vt:lpstr>What is Statistics</vt:lpstr>
      <vt:lpstr>Branches of Statistics</vt:lpstr>
      <vt:lpstr>Inferential Statistics</vt:lpstr>
      <vt:lpstr>Definitions</vt:lpstr>
      <vt:lpstr>Probability vs. Statistics</vt:lpstr>
      <vt:lpstr>Solution Trail</vt:lpstr>
      <vt:lpstr>Chapter 2: Tables and Graphs for Summarizing Data</vt:lpstr>
      <vt:lpstr>Types of Data, Graphing: Goals</vt:lpstr>
      <vt:lpstr>Types of Variables</vt:lpstr>
      <vt:lpstr>To better understand a data set, ask:</vt:lpstr>
      <vt:lpstr>Graphs</vt:lpstr>
      <vt:lpstr>Examining Distributions</vt:lpstr>
      <vt:lpstr>Frequency Distribution</vt:lpstr>
      <vt:lpstr>Categorical Variables - Display</vt:lpstr>
      <vt:lpstr>Quantitative Variable: Histograms</vt:lpstr>
      <vt:lpstr>Shapes of Histograms - Number</vt:lpstr>
      <vt:lpstr>Shapes of Histograms (cont)</vt:lpstr>
      <vt:lpstr>Shapes of Histograms (cont)</vt:lpstr>
      <vt:lpstr>Outliers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Flipped Classes</dc:title>
  <dc:creator>Leonore Findsen</dc:creator>
  <cp:lastModifiedBy>Leonore Anne Findsen</cp:lastModifiedBy>
  <cp:revision>12</cp:revision>
  <cp:lastPrinted>2015-08-27T13:24:33Z</cp:lastPrinted>
  <dcterms:created xsi:type="dcterms:W3CDTF">2015-08-23T14:50:27Z</dcterms:created>
  <dcterms:modified xsi:type="dcterms:W3CDTF">2016-01-14T13:41:42Z</dcterms:modified>
</cp:coreProperties>
</file>